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79" r:id="rId3"/>
    <p:sldId id="280" r:id="rId4"/>
    <p:sldId id="281" r:id="rId5"/>
    <p:sldId id="256" r:id="rId6"/>
    <p:sldId id="257" r:id="rId8"/>
    <p:sldId id="258" r:id="rId9"/>
    <p:sldId id="259" r:id="rId10"/>
    <p:sldId id="260" r:id="rId11"/>
    <p:sldId id="261" r:id="rId12"/>
    <p:sldId id="262" r:id="rId13"/>
    <p:sldId id="263" r:id="rId14"/>
    <p:sldId id="264" r:id="rId15"/>
    <p:sldId id="265" r:id="rId16"/>
    <p:sldId id="266" r:id="rId1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fld id="{9A0DB2DC-4C9A-4742-B13C-FB6460FD3503}" type="slidenum">
              <a:rPr lang="en-US"/>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9A0DB2DC-4C9A-4742-B13C-FB6460FD3503}" type="slidenum">
              <a:rPr lang="en-US"/>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lvl="0"/>
            <a:endParaRPr lang="en-US"/>
          </a:p>
        </p:txBody>
      </p:sp>
      <p:sp>
        <p:nvSpPr>
          <p:cNvPr id="8" name="Footer Placeholder 7"/>
          <p:cNvSpPr>
            <a:spLocks noGrp="1"/>
          </p:cNvSpPr>
          <p:nvPr>
            <p:ph type="ftr" sz="quarter" idx="11"/>
          </p:nvPr>
        </p:nvSpPr>
        <p:spPr/>
        <p:txBody>
          <a:bodyPr/>
          <a:p>
            <a:pPr lvl="0"/>
            <a:endParaRPr lang="en-US"/>
          </a:p>
        </p:txBody>
      </p:sp>
      <p:sp>
        <p:nvSpPr>
          <p:cNvPr id="9" name="Slide Number Placeholder 8"/>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lvl="0"/>
            <a:endParaRPr lang="en-US"/>
          </a:p>
        </p:txBody>
      </p:sp>
      <p:sp>
        <p:nvSpPr>
          <p:cNvPr id="4" name="Footer Placeholder 3"/>
          <p:cNvSpPr>
            <a:spLocks noGrp="1"/>
          </p:cNvSpPr>
          <p:nvPr>
            <p:ph type="ftr" sz="quarter" idx="11"/>
          </p:nvPr>
        </p:nvSpPr>
        <p:spPr/>
        <p:txBody>
          <a:bodyPr/>
          <a:p>
            <a:pPr lvl="0"/>
            <a:endParaRPr lang="en-US"/>
          </a:p>
        </p:txBody>
      </p:sp>
      <p:sp>
        <p:nvSpPr>
          <p:cNvPr id="5" name="Slide Number Placeholder 4"/>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a:endParaRPr lang="en-US"/>
          </a:p>
        </p:txBody>
      </p:sp>
      <p:sp>
        <p:nvSpPr>
          <p:cNvPr id="3" name="Footer Placeholder 2"/>
          <p:cNvSpPr>
            <a:spLocks noGrp="1"/>
          </p:cNvSpPr>
          <p:nvPr>
            <p:ph type="ftr" sz="quarter" idx="11"/>
          </p:nvPr>
        </p:nvSpPr>
        <p:spPr/>
        <p:txBody>
          <a:bodyPr/>
          <a:p>
            <a:pPr lvl="0"/>
            <a:endParaRPr lang="en-US"/>
          </a:p>
        </p:txBody>
      </p:sp>
      <p:sp>
        <p:nvSpPr>
          <p:cNvPr id="4" name="Slide Number Placeholder 3"/>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lvl="0"/>
            <a:endParaRPr lang="en-US"/>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lvl="0"/>
            <a:endParaRPr lang="en-US"/>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lvl="0"/>
            <a:fld id="{9A0DB2DC-4C9A-4742-B13C-FB6460FD3503}"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hyperlink" Target="https://gamma.app" TargetMode="Externa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hyperlink" Target="https://gamma.app" TargetMode="Externa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1854835"/>
            <a:ext cx="13167360" cy="2945765"/>
          </a:xfrm>
        </p:spPr>
        <p:style>
          <a:lnRef idx="2">
            <a:schemeClr val="dk1"/>
          </a:lnRef>
          <a:fillRef idx="1">
            <a:schemeClr val="lt1"/>
          </a:fillRef>
          <a:effectRef idx="0">
            <a:schemeClr val="dk1"/>
          </a:effectRef>
          <a:fontRef idx="minor">
            <a:schemeClr val="dk1"/>
          </a:fontRef>
        </p:style>
        <p:txBody>
          <a:bodyPr/>
          <a:p>
            <a:r>
              <a:rPr lang="en-IN" altLang="en-US"/>
              <a:t>                </a:t>
            </a:r>
            <a:r>
              <a:rPr lang="en-IN" altLang="en-US" sz="7200"/>
              <a:t>PROJECT REPORT</a:t>
            </a:r>
            <a:endParaRPr lang="en-IN" altLang="en-US" sz="7200"/>
          </a:p>
        </p:txBody>
      </p:sp>
      <p:sp>
        <p:nvSpPr>
          <p:cNvPr id="4" name="Rectangles 3"/>
          <p:cNvSpPr/>
          <p:nvPr/>
        </p:nvSpPr>
        <p:spPr>
          <a:xfrm>
            <a:off x="7159943" y="3515360"/>
            <a:ext cx="309880" cy="1198880"/>
          </a:xfrm>
          <a:prstGeom prst="rect">
            <a:avLst/>
          </a:prstGeom>
          <a:noFill/>
          <a:ln>
            <a:noFill/>
          </a:ln>
        </p:spPr>
        <p:txBody>
          <a:bodyPr wrap="none" rtlCol="0" anchor="t">
            <a:spAutoFit/>
          </a:bodyPr>
          <a:p>
            <a:pPr algn="ctr"/>
            <a:endParaRPr lang="en-US" altLang="zh-CN" sz="7200" b="1">
              <a:ln/>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312349"/>
            <a:ext cx="899922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Choosing the Right Colour Scheme</a:t>
            </a:r>
            <a:endParaRPr lang="en-US" sz="4375" dirty="0"/>
          </a:p>
        </p:txBody>
      </p:sp>
      <p:pic>
        <p:nvPicPr>
          <p:cNvPr id="5" name="Image 0" descr="preencoded.png"/>
          <p:cNvPicPr>
            <a:picLocks noChangeAspect="1"/>
          </p:cNvPicPr>
          <p:nvPr/>
        </p:nvPicPr>
        <p:blipFill>
          <a:blip r:embed="rId1"/>
          <a:stretch>
            <a:fillRect/>
          </a:stretch>
        </p:blipFill>
        <p:spPr>
          <a:xfrm>
            <a:off x="833199" y="2442690"/>
            <a:ext cx="4099084" cy="2514784"/>
          </a:xfrm>
          <a:prstGeom prst="rect">
            <a:avLst/>
          </a:prstGeom>
        </p:spPr>
      </p:pic>
      <p:sp>
        <p:nvSpPr>
          <p:cNvPr id="6" name="Text 3"/>
          <p:cNvSpPr/>
          <p:nvPr/>
        </p:nvSpPr>
        <p:spPr>
          <a:xfrm>
            <a:off x="833199" y="5233086"/>
            <a:ext cx="249936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Warm and Inviting</a:t>
            </a:r>
            <a:endParaRPr lang="en-US" sz="2185" dirty="0"/>
          </a:p>
        </p:txBody>
      </p:sp>
      <p:sp>
        <p:nvSpPr>
          <p:cNvPr id="7" name="Text 4"/>
          <p:cNvSpPr/>
          <p:nvPr/>
        </p:nvSpPr>
        <p:spPr>
          <a:xfrm>
            <a:off x="833199" y="5798256"/>
            <a:ext cx="4099084" cy="705577"/>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chose warm hues to create a welcoming and inviting atmosphere.</a:t>
            </a:r>
            <a:endParaRPr lang="en-US" sz="1750" dirty="0"/>
          </a:p>
        </p:txBody>
      </p:sp>
      <p:pic>
        <p:nvPicPr>
          <p:cNvPr id="8" name="Image 1" descr="preencoded.png"/>
          <p:cNvPicPr>
            <a:picLocks noChangeAspect="1"/>
          </p:cNvPicPr>
          <p:nvPr/>
        </p:nvPicPr>
        <p:blipFill>
          <a:blip r:embed="rId2"/>
          <a:stretch>
            <a:fillRect/>
          </a:stretch>
        </p:blipFill>
        <p:spPr>
          <a:xfrm>
            <a:off x="5265539" y="2442690"/>
            <a:ext cx="4099203" cy="2514784"/>
          </a:xfrm>
          <a:prstGeom prst="rect">
            <a:avLst/>
          </a:prstGeom>
        </p:spPr>
      </p:pic>
      <p:sp>
        <p:nvSpPr>
          <p:cNvPr id="9" name="Text 5"/>
          <p:cNvSpPr/>
          <p:nvPr/>
        </p:nvSpPr>
        <p:spPr>
          <a:xfrm>
            <a:off x="5265539" y="5233086"/>
            <a:ext cx="252984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Attention-Grabbing</a:t>
            </a:r>
            <a:endParaRPr lang="en-US" sz="2185" dirty="0"/>
          </a:p>
        </p:txBody>
      </p:sp>
      <p:sp>
        <p:nvSpPr>
          <p:cNvPr id="10" name="Text 6"/>
          <p:cNvSpPr/>
          <p:nvPr/>
        </p:nvSpPr>
        <p:spPr>
          <a:xfrm>
            <a:off x="5265539"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added bright accents to grab the user's attention and highlight important elements like buttons and calls to action.</a:t>
            </a:r>
            <a:endParaRPr lang="en-US" sz="1750" dirty="0"/>
          </a:p>
        </p:txBody>
      </p:sp>
      <p:pic>
        <p:nvPicPr>
          <p:cNvPr id="11" name="Image 2" descr="preencoded.png"/>
          <p:cNvPicPr>
            <a:picLocks noChangeAspect="1"/>
          </p:cNvPicPr>
          <p:nvPr/>
        </p:nvPicPr>
        <p:blipFill>
          <a:blip r:embed="rId3"/>
          <a:stretch>
            <a:fillRect/>
          </a:stretch>
        </p:blipFill>
        <p:spPr>
          <a:xfrm>
            <a:off x="9697998" y="2442690"/>
            <a:ext cx="4099203" cy="2514784"/>
          </a:xfrm>
          <a:prstGeom prst="rect">
            <a:avLst/>
          </a:prstGeom>
        </p:spPr>
      </p:pic>
      <p:sp>
        <p:nvSpPr>
          <p:cNvPr id="12" name="Text 7"/>
          <p:cNvSpPr/>
          <p:nvPr/>
        </p:nvSpPr>
        <p:spPr>
          <a:xfrm>
            <a:off x="9697998" y="5233086"/>
            <a:ext cx="345948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Modern and Sophisticated</a:t>
            </a:r>
            <a:endParaRPr lang="en-US" sz="2185" dirty="0"/>
          </a:p>
        </p:txBody>
      </p:sp>
      <p:sp>
        <p:nvSpPr>
          <p:cNvPr id="13" name="Text 8"/>
          <p:cNvSpPr/>
          <p:nvPr/>
        </p:nvSpPr>
        <p:spPr>
          <a:xfrm>
            <a:off x="9697998"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used a modern, minimalist style to convey sophistication and highlight the high quality of our products.</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256092"/>
            <a:ext cx="651510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Applying HTML and CSS</a:t>
            </a:r>
            <a:endParaRPr lang="en-US" sz="4375" dirty="0"/>
          </a:p>
        </p:txBody>
      </p:sp>
      <p:sp>
        <p:nvSpPr>
          <p:cNvPr id="5" name="Shape 3"/>
          <p:cNvSpPr/>
          <p:nvPr/>
        </p:nvSpPr>
        <p:spPr>
          <a:xfrm>
            <a:off x="833199" y="4649715"/>
            <a:ext cx="12964001" cy="44084"/>
          </a:xfrm>
          <a:prstGeom prst="rect">
            <a:avLst/>
          </a:prstGeom>
          <a:solidFill>
            <a:srgbClr val="E7EDF9"/>
          </a:solidFill>
        </p:spPr>
      </p:sp>
      <p:sp>
        <p:nvSpPr>
          <p:cNvPr id="6" name="Shape 4"/>
          <p:cNvSpPr/>
          <p:nvPr/>
        </p:nvSpPr>
        <p:spPr>
          <a:xfrm>
            <a:off x="3996392" y="4649715"/>
            <a:ext cx="44410" cy="771880"/>
          </a:xfrm>
          <a:prstGeom prst="rect">
            <a:avLst/>
          </a:prstGeom>
          <a:solidFill>
            <a:srgbClr val="E7EDF9"/>
          </a:solidFill>
        </p:spPr>
      </p:sp>
      <p:sp>
        <p:nvSpPr>
          <p:cNvPr id="7" name="Shape 5"/>
          <p:cNvSpPr/>
          <p:nvPr/>
        </p:nvSpPr>
        <p:spPr>
          <a:xfrm>
            <a:off x="3768685" y="4401640"/>
            <a:ext cx="499943" cy="496267"/>
          </a:xfrm>
          <a:prstGeom prst="roundRect">
            <a:avLst>
              <a:gd name="adj" fmla="val 26864"/>
            </a:avLst>
          </a:prstGeom>
          <a:solidFill>
            <a:srgbClr val="E7EDF9"/>
          </a:solidFill>
        </p:spPr>
      </p:sp>
      <p:sp>
        <p:nvSpPr>
          <p:cNvPr id="8" name="Text 6"/>
          <p:cNvSpPr/>
          <p:nvPr/>
        </p:nvSpPr>
        <p:spPr>
          <a:xfrm>
            <a:off x="3950018" y="4443005"/>
            <a:ext cx="13716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9" name="Text 7"/>
          <p:cNvSpPr/>
          <p:nvPr/>
        </p:nvSpPr>
        <p:spPr>
          <a:xfrm>
            <a:off x="2570797" y="5642249"/>
            <a:ext cx="2895600" cy="344633"/>
          </a:xfrm>
          <a:prstGeom prst="rect">
            <a:avLst/>
          </a:prstGeom>
          <a:noFill/>
        </p:spPr>
        <p:txBody>
          <a:bodyPr wrap="none" rtlCol="0" anchor="t"/>
          <a:lstStyle/>
          <a:p>
            <a:pPr marL="0" indent="0" algn="ctr">
              <a:lnSpc>
                <a:spcPts val="2735"/>
              </a:lnSpc>
              <a:buNone/>
            </a:pPr>
            <a:r>
              <a:rPr lang="en-US" sz="2185" dirty="0">
                <a:solidFill>
                  <a:srgbClr val="476FD6"/>
                </a:solidFill>
                <a:latin typeface="Roboto Slab" pitchFamily="34" charset="0"/>
                <a:ea typeface="Roboto Slab" pitchFamily="34" charset="-122"/>
                <a:cs typeface="Roboto Slab" pitchFamily="34" charset="-120"/>
              </a:rPr>
              <a:t>Basic HTML Structure</a:t>
            </a:r>
            <a:endParaRPr lang="en-US" sz="2185" dirty="0"/>
          </a:p>
        </p:txBody>
      </p:sp>
      <p:sp>
        <p:nvSpPr>
          <p:cNvPr id="10" name="Text 8"/>
          <p:cNvSpPr/>
          <p:nvPr/>
        </p:nvSpPr>
        <p:spPr>
          <a:xfrm>
            <a:off x="1055370" y="6207420"/>
            <a:ext cx="5926574" cy="705577"/>
          </a:xfrm>
          <a:prstGeom prst="rect">
            <a:avLst/>
          </a:prstGeom>
          <a:noFill/>
        </p:spPr>
        <p:txBody>
          <a:bodyPr wrap="square" rtlCol="0" anchor="t"/>
          <a:lstStyle/>
          <a:p>
            <a:pPr marL="0" indent="0" algn="ctr">
              <a:lnSpc>
                <a:spcPts val="2800"/>
              </a:lnSpc>
              <a:buNone/>
            </a:pPr>
            <a:r>
              <a:rPr lang="en-US" sz="1750" dirty="0">
                <a:solidFill>
                  <a:srgbClr val="15213F"/>
                </a:solidFill>
                <a:latin typeface="Roboto" pitchFamily="34" charset="0"/>
                <a:ea typeface="Roboto" pitchFamily="34" charset="-122"/>
                <a:cs typeface="Roboto" pitchFamily="34" charset="-120"/>
              </a:rPr>
              <a:t>We started by creating the basic HTML structure for our website, including the header, navigation, and footer.</a:t>
            </a:r>
            <a:endParaRPr lang="en-US" sz="1750" dirty="0"/>
          </a:p>
        </p:txBody>
      </p:sp>
      <p:sp>
        <p:nvSpPr>
          <p:cNvPr id="11" name="Shape 9"/>
          <p:cNvSpPr/>
          <p:nvPr/>
        </p:nvSpPr>
        <p:spPr>
          <a:xfrm>
            <a:off x="7292876" y="3877835"/>
            <a:ext cx="44410" cy="771880"/>
          </a:xfrm>
          <a:prstGeom prst="rect">
            <a:avLst/>
          </a:prstGeom>
          <a:solidFill>
            <a:srgbClr val="E7EDF9"/>
          </a:solidFill>
        </p:spPr>
      </p:sp>
      <p:sp>
        <p:nvSpPr>
          <p:cNvPr id="12" name="Shape 10"/>
          <p:cNvSpPr/>
          <p:nvPr/>
        </p:nvSpPr>
        <p:spPr>
          <a:xfrm>
            <a:off x="7065169" y="4401640"/>
            <a:ext cx="499943" cy="496267"/>
          </a:xfrm>
          <a:prstGeom prst="roundRect">
            <a:avLst>
              <a:gd name="adj" fmla="val 26864"/>
            </a:avLst>
          </a:prstGeom>
          <a:solidFill>
            <a:srgbClr val="E7EDF9"/>
          </a:solidFill>
        </p:spPr>
      </p:sp>
      <p:sp>
        <p:nvSpPr>
          <p:cNvPr id="13" name="Text 11"/>
          <p:cNvSpPr/>
          <p:nvPr/>
        </p:nvSpPr>
        <p:spPr>
          <a:xfrm>
            <a:off x="7223641" y="4443005"/>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4" name="Text 12"/>
          <p:cNvSpPr/>
          <p:nvPr/>
        </p:nvSpPr>
        <p:spPr>
          <a:xfrm>
            <a:off x="6204109" y="2386433"/>
            <a:ext cx="2221944" cy="344633"/>
          </a:xfrm>
          <a:prstGeom prst="rect">
            <a:avLst/>
          </a:prstGeom>
          <a:noFill/>
        </p:spPr>
        <p:txBody>
          <a:bodyPr wrap="none" rtlCol="0" anchor="t"/>
          <a:lstStyle/>
          <a:p>
            <a:pPr marL="0" indent="0" algn="ctr">
              <a:lnSpc>
                <a:spcPts val="2735"/>
              </a:lnSpc>
              <a:buNone/>
            </a:pPr>
            <a:r>
              <a:rPr lang="en-US" sz="2185" dirty="0">
                <a:solidFill>
                  <a:srgbClr val="476FD6"/>
                </a:solidFill>
                <a:latin typeface="Roboto Slab" pitchFamily="34" charset="0"/>
                <a:ea typeface="Roboto Slab" pitchFamily="34" charset="-122"/>
                <a:cs typeface="Roboto Slab" pitchFamily="34" charset="-120"/>
              </a:rPr>
              <a:t>Styling with CSS</a:t>
            </a:r>
            <a:endParaRPr lang="en-US" sz="2185" dirty="0"/>
          </a:p>
        </p:txBody>
      </p:sp>
      <p:sp>
        <p:nvSpPr>
          <p:cNvPr id="15" name="Text 13"/>
          <p:cNvSpPr/>
          <p:nvPr/>
        </p:nvSpPr>
        <p:spPr>
          <a:xfrm>
            <a:off x="4351853" y="2951603"/>
            <a:ext cx="5926574" cy="705577"/>
          </a:xfrm>
          <a:prstGeom prst="rect">
            <a:avLst/>
          </a:prstGeom>
          <a:noFill/>
        </p:spPr>
        <p:txBody>
          <a:bodyPr wrap="square" rtlCol="0" anchor="t"/>
          <a:lstStyle/>
          <a:p>
            <a:pPr marL="0" indent="0" algn="ctr">
              <a:lnSpc>
                <a:spcPts val="2800"/>
              </a:lnSpc>
              <a:buNone/>
            </a:pPr>
            <a:r>
              <a:rPr lang="en-US" sz="1750" dirty="0">
                <a:solidFill>
                  <a:srgbClr val="15213F"/>
                </a:solidFill>
                <a:latin typeface="Roboto" pitchFamily="34" charset="0"/>
                <a:ea typeface="Roboto" pitchFamily="34" charset="-122"/>
                <a:cs typeface="Roboto" pitchFamily="34" charset="-120"/>
              </a:rPr>
              <a:t>We then used CSS to apply styling to our website, including font styles, colours, and layout.</a:t>
            </a:r>
            <a:endParaRPr lang="en-US" sz="1750" dirty="0"/>
          </a:p>
        </p:txBody>
      </p:sp>
      <p:sp>
        <p:nvSpPr>
          <p:cNvPr id="16" name="Shape 14"/>
          <p:cNvSpPr/>
          <p:nvPr/>
        </p:nvSpPr>
        <p:spPr>
          <a:xfrm>
            <a:off x="10589478" y="4649715"/>
            <a:ext cx="44410" cy="771880"/>
          </a:xfrm>
          <a:prstGeom prst="rect">
            <a:avLst/>
          </a:prstGeom>
          <a:solidFill>
            <a:srgbClr val="E7EDF9"/>
          </a:solidFill>
        </p:spPr>
      </p:sp>
      <p:sp>
        <p:nvSpPr>
          <p:cNvPr id="17" name="Shape 15"/>
          <p:cNvSpPr/>
          <p:nvPr/>
        </p:nvSpPr>
        <p:spPr>
          <a:xfrm>
            <a:off x="10361771" y="4401640"/>
            <a:ext cx="499943" cy="496267"/>
          </a:xfrm>
          <a:prstGeom prst="roundRect">
            <a:avLst>
              <a:gd name="adj" fmla="val 26864"/>
            </a:avLst>
          </a:prstGeom>
          <a:solidFill>
            <a:srgbClr val="E7EDF9"/>
          </a:solidFill>
        </p:spPr>
      </p:sp>
      <p:sp>
        <p:nvSpPr>
          <p:cNvPr id="18" name="Text 16"/>
          <p:cNvSpPr/>
          <p:nvPr/>
        </p:nvSpPr>
        <p:spPr>
          <a:xfrm>
            <a:off x="10520243" y="4443005"/>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9" name="Text 17"/>
          <p:cNvSpPr/>
          <p:nvPr/>
        </p:nvSpPr>
        <p:spPr>
          <a:xfrm>
            <a:off x="8786693" y="5642249"/>
            <a:ext cx="3649980" cy="344633"/>
          </a:xfrm>
          <a:prstGeom prst="rect">
            <a:avLst/>
          </a:prstGeom>
          <a:noFill/>
        </p:spPr>
        <p:txBody>
          <a:bodyPr wrap="none" rtlCol="0" anchor="t"/>
          <a:lstStyle/>
          <a:p>
            <a:pPr marL="0" indent="0" algn="ctr">
              <a:lnSpc>
                <a:spcPts val="2735"/>
              </a:lnSpc>
              <a:buNone/>
            </a:pPr>
            <a:r>
              <a:rPr lang="en-US" sz="2185" dirty="0">
                <a:solidFill>
                  <a:srgbClr val="476FD6"/>
                </a:solidFill>
                <a:latin typeface="Roboto Slab" pitchFamily="34" charset="0"/>
                <a:ea typeface="Roboto Slab" pitchFamily="34" charset="-122"/>
                <a:cs typeface="Roboto Slab" pitchFamily="34" charset="-120"/>
              </a:rPr>
              <a:t>Adding Images and Content</a:t>
            </a:r>
            <a:endParaRPr lang="en-US" sz="2185" dirty="0"/>
          </a:p>
        </p:txBody>
      </p:sp>
      <p:sp>
        <p:nvSpPr>
          <p:cNvPr id="20" name="Text 18"/>
          <p:cNvSpPr/>
          <p:nvPr/>
        </p:nvSpPr>
        <p:spPr>
          <a:xfrm>
            <a:off x="7648456" y="6207420"/>
            <a:ext cx="5926574" cy="705577"/>
          </a:xfrm>
          <a:prstGeom prst="rect">
            <a:avLst/>
          </a:prstGeom>
          <a:noFill/>
        </p:spPr>
        <p:txBody>
          <a:bodyPr wrap="square" rtlCol="0" anchor="t"/>
          <a:lstStyle/>
          <a:p>
            <a:pPr marL="0" indent="0" algn="ctr">
              <a:lnSpc>
                <a:spcPts val="2800"/>
              </a:lnSpc>
              <a:buNone/>
            </a:pPr>
            <a:r>
              <a:rPr lang="en-US" sz="1750" dirty="0">
                <a:solidFill>
                  <a:srgbClr val="15213F"/>
                </a:solidFill>
                <a:latin typeface="Roboto" pitchFamily="34" charset="0"/>
                <a:ea typeface="Roboto" pitchFamily="34" charset="-122"/>
                <a:cs typeface="Roboto" pitchFamily="34" charset="-120"/>
              </a:rPr>
              <a:t>We then added images and content to our website to make it visually appealing and informative.</a:t>
            </a:r>
            <a:endParaRPr lang="en-US" sz="1750" dirty="0"/>
          </a:p>
        </p:txBody>
      </p:sp>
      <p:pic>
        <p:nvPicPr>
          <p:cNvPr id="2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312349"/>
            <a:ext cx="1008888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Applying Interactivity with JavaScript</a:t>
            </a:r>
            <a:endParaRPr lang="en-US" sz="4375" dirty="0"/>
          </a:p>
        </p:txBody>
      </p:sp>
      <p:pic>
        <p:nvPicPr>
          <p:cNvPr id="5" name="Image 0" descr="preencoded.png"/>
          <p:cNvPicPr>
            <a:picLocks noChangeAspect="1"/>
          </p:cNvPicPr>
          <p:nvPr/>
        </p:nvPicPr>
        <p:blipFill>
          <a:blip r:embed="rId1"/>
          <a:stretch>
            <a:fillRect/>
          </a:stretch>
        </p:blipFill>
        <p:spPr>
          <a:xfrm>
            <a:off x="833199" y="2442690"/>
            <a:ext cx="4099084" cy="2514784"/>
          </a:xfrm>
          <a:prstGeom prst="rect">
            <a:avLst/>
          </a:prstGeom>
        </p:spPr>
      </p:pic>
      <p:sp>
        <p:nvSpPr>
          <p:cNvPr id="6" name="Text 3"/>
          <p:cNvSpPr/>
          <p:nvPr/>
        </p:nvSpPr>
        <p:spPr>
          <a:xfrm>
            <a:off x="833199" y="5233086"/>
            <a:ext cx="259842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Adding Animations</a:t>
            </a:r>
            <a:endParaRPr lang="en-US" sz="2185" dirty="0"/>
          </a:p>
        </p:txBody>
      </p:sp>
      <p:sp>
        <p:nvSpPr>
          <p:cNvPr id="7" name="Text 4"/>
          <p:cNvSpPr/>
          <p:nvPr/>
        </p:nvSpPr>
        <p:spPr>
          <a:xfrm>
            <a:off x="833199" y="5798256"/>
            <a:ext cx="4099084"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added animations to our website to enhance the user experience and make it more visually engaging.</a:t>
            </a:r>
            <a:endParaRPr lang="en-US" sz="1750" dirty="0"/>
          </a:p>
        </p:txBody>
      </p:sp>
      <p:pic>
        <p:nvPicPr>
          <p:cNvPr id="8" name="Image 1" descr="preencoded.png"/>
          <p:cNvPicPr>
            <a:picLocks noChangeAspect="1"/>
          </p:cNvPicPr>
          <p:nvPr/>
        </p:nvPicPr>
        <p:blipFill>
          <a:blip r:embed="rId2"/>
          <a:stretch>
            <a:fillRect/>
          </a:stretch>
        </p:blipFill>
        <p:spPr>
          <a:xfrm>
            <a:off x="5265539" y="2442690"/>
            <a:ext cx="4099203" cy="2514784"/>
          </a:xfrm>
          <a:prstGeom prst="rect">
            <a:avLst/>
          </a:prstGeom>
        </p:spPr>
      </p:pic>
      <p:sp>
        <p:nvSpPr>
          <p:cNvPr id="9" name="Text 5"/>
          <p:cNvSpPr/>
          <p:nvPr/>
        </p:nvSpPr>
        <p:spPr>
          <a:xfrm>
            <a:off x="5265539" y="5233086"/>
            <a:ext cx="361188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Creating an Image Carousel</a:t>
            </a:r>
            <a:endParaRPr lang="en-US" sz="2185" dirty="0"/>
          </a:p>
        </p:txBody>
      </p:sp>
      <p:sp>
        <p:nvSpPr>
          <p:cNvPr id="10" name="Text 6"/>
          <p:cNvSpPr/>
          <p:nvPr/>
        </p:nvSpPr>
        <p:spPr>
          <a:xfrm>
            <a:off x="5265539"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used JavaScript to create an image carousel, allowing users to easily browse through our products.</a:t>
            </a:r>
            <a:endParaRPr lang="en-US" sz="1750" dirty="0"/>
          </a:p>
        </p:txBody>
      </p:sp>
      <p:pic>
        <p:nvPicPr>
          <p:cNvPr id="11" name="Image 2" descr="preencoded.png"/>
          <p:cNvPicPr>
            <a:picLocks noChangeAspect="1"/>
          </p:cNvPicPr>
          <p:nvPr/>
        </p:nvPicPr>
        <p:blipFill>
          <a:blip r:embed="rId3"/>
          <a:stretch>
            <a:fillRect/>
          </a:stretch>
        </p:blipFill>
        <p:spPr>
          <a:xfrm>
            <a:off x="9697998" y="2442690"/>
            <a:ext cx="4099203" cy="2514784"/>
          </a:xfrm>
          <a:prstGeom prst="rect">
            <a:avLst/>
          </a:prstGeom>
        </p:spPr>
      </p:pic>
      <p:sp>
        <p:nvSpPr>
          <p:cNvPr id="12" name="Text 7"/>
          <p:cNvSpPr/>
          <p:nvPr/>
        </p:nvSpPr>
        <p:spPr>
          <a:xfrm>
            <a:off x="9697998" y="5233086"/>
            <a:ext cx="317754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Integrating a Search Bar</a:t>
            </a:r>
            <a:endParaRPr lang="en-US" sz="2185" dirty="0"/>
          </a:p>
        </p:txBody>
      </p:sp>
      <p:sp>
        <p:nvSpPr>
          <p:cNvPr id="13" name="Text 8"/>
          <p:cNvSpPr/>
          <p:nvPr/>
        </p:nvSpPr>
        <p:spPr>
          <a:xfrm>
            <a:off x="9697998"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added a search bar to make it easy for users to find the products they're looking for.</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364351"/>
            <a:ext cx="729996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Optimising for Performance</a:t>
            </a:r>
            <a:endParaRPr lang="en-US" sz="4375" dirty="0"/>
          </a:p>
        </p:txBody>
      </p:sp>
      <p:sp>
        <p:nvSpPr>
          <p:cNvPr id="5" name="Shape 3"/>
          <p:cNvSpPr/>
          <p:nvPr/>
        </p:nvSpPr>
        <p:spPr>
          <a:xfrm>
            <a:off x="7293054" y="2494692"/>
            <a:ext cx="44410" cy="4309927"/>
          </a:xfrm>
          <a:prstGeom prst="rect">
            <a:avLst/>
          </a:prstGeom>
          <a:solidFill>
            <a:srgbClr val="E7EDF9"/>
          </a:solidFill>
        </p:spPr>
      </p:sp>
      <p:sp>
        <p:nvSpPr>
          <p:cNvPr id="6" name="Shape 4"/>
          <p:cNvSpPr/>
          <p:nvPr/>
        </p:nvSpPr>
        <p:spPr>
          <a:xfrm>
            <a:off x="7565172" y="2893041"/>
            <a:ext cx="777597" cy="44084"/>
          </a:xfrm>
          <a:prstGeom prst="rect">
            <a:avLst/>
          </a:prstGeom>
          <a:solidFill>
            <a:srgbClr val="E7EDF9"/>
          </a:solidFill>
        </p:spPr>
      </p:sp>
      <p:sp>
        <p:nvSpPr>
          <p:cNvPr id="7" name="Shape 5"/>
          <p:cNvSpPr/>
          <p:nvPr/>
        </p:nvSpPr>
        <p:spPr>
          <a:xfrm>
            <a:off x="7065228" y="2667009"/>
            <a:ext cx="499943" cy="496267"/>
          </a:xfrm>
          <a:prstGeom prst="roundRect">
            <a:avLst>
              <a:gd name="adj" fmla="val 26864"/>
            </a:avLst>
          </a:prstGeom>
          <a:solidFill>
            <a:srgbClr val="E7EDF9"/>
          </a:solidFill>
        </p:spPr>
      </p:sp>
      <p:sp>
        <p:nvSpPr>
          <p:cNvPr id="8" name="Text 6"/>
          <p:cNvSpPr/>
          <p:nvPr/>
        </p:nvSpPr>
        <p:spPr>
          <a:xfrm>
            <a:off x="7246560" y="2708374"/>
            <a:ext cx="13716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9" name="Text 7"/>
          <p:cNvSpPr/>
          <p:nvPr/>
        </p:nvSpPr>
        <p:spPr>
          <a:xfrm>
            <a:off x="8537258" y="2715229"/>
            <a:ext cx="256032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Reducing File Sizes</a:t>
            </a:r>
            <a:endParaRPr lang="en-US" sz="2185" dirty="0"/>
          </a:p>
        </p:txBody>
      </p:sp>
      <p:sp>
        <p:nvSpPr>
          <p:cNvPr id="10" name="Text 8"/>
          <p:cNvSpPr/>
          <p:nvPr/>
        </p:nvSpPr>
        <p:spPr>
          <a:xfrm>
            <a:off x="8537258" y="3280399"/>
            <a:ext cx="5259943" cy="705577"/>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optimised our images and other files to reduce file size and increase loading speed.</a:t>
            </a:r>
            <a:endParaRPr lang="en-US" sz="1750" dirty="0"/>
          </a:p>
        </p:txBody>
      </p:sp>
      <p:sp>
        <p:nvSpPr>
          <p:cNvPr id="11" name="Shape 9"/>
          <p:cNvSpPr/>
          <p:nvPr/>
        </p:nvSpPr>
        <p:spPr>
          <a:xfrm>
            <a:off x="6287631" y="3995727"/>
            <a:ext cx="777597" cy="44084"/>
          </a:xfrm>
          <a:prstGeom prst="rect">
            <a:avLst/>
          </a:prstGeom>
          <a:solidFill>
            <a:srgbClr val="E7EDF9"/>
          </a:solidFill>
        </p:spPr>
      </p:sp>
      <p:sp>
        <p:nvSpPr>
          <p:cNvPr id="12" name="Shape 10"/>
          <p:cNvSpPr/>
          <p:nvPr/>
        </p:nvSpPr>
        <p:spPr>
          <a:xfrm>
            <a:off x="7065228" y="3769694"/>
            <a:ext cx="499943" cy="496267"/>
          </a:xfrm>
          <a:prstGeom prst="roundRect">
            <a:avLst>
              <a:gd name="adj" fmla="val 26864"/>
            </a:avLst>
          </a:prstGeom>
          <a:solidFill>
            <a:srgbClr val="E7EDF9"/>
          </a:solidFill>
        </p:spPr>
      </p:sp>
      <p:sp>
        <p:nvSpPr>
          <p:cNvPr id="13" name="Text 11"/>
          <p:cNvSpPr/>
          <p:nvPr/>
        </p:nvSpPr>
        <p:spPr>
          <a:xfrm>
            <a:off x="7223700" y="3811059"/>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4" name="Text 12"/>
          <p:cNvSpPr/>
          <p:nvPr/>
        </p:nvSpPr>
        <p:spPr>
          <a:xfrm>
            <a:off x="2389823" y="3817914"/>
            <a:ext cx="3703320" cy="344633"/>
          </a:xfrm>
          <a:prstGeom prst="rect">
            <a:avLst/>
          </a:prstGeom>
          <a:noFill/>
        </p:spPr>
        <p:txBody>
          <a:bodyPr wrap="none" rtlCol="0" anchor="t"/>
          <a:lstStyle/>
          <a:p>
            <a:pPr marL="0" indent="0" algn="r">
              <a:lnSpc>
                <a:spcPts val="2735"/>
              </a:lnSpc>
              <a:buNone/>
            </a:pPr>
            <a:r>
              <a:rPr lang="en-US" sz="2185" dirty="0">
                <a:solidFill>
                  <a:srgbClr val="476FD6"/>
                </a:solidFill>
                <a:latin typeface="Roboto Slab" pitchFamily="34" charset="0"/>
                <a:ea typeface="Roboto Slab" pitchFamily="34" charset="-122"/>
                <a:cs typeface="Roboto Slab" pitchFamily="34" charset="-120"/>
              </a:rPr>
              <a:t>Implementing Lazy Loading</a:t>
            </a:r>
            <a:endParaRPr lang="en-US" sz="2185" dirty="0"/>
          </a:p>
        </p:txBody>
      </p:sp>
      <p:sp>
        <p:nvSpPr>
          <p:cNvPr id="15" name="Text 13"/>
          <p:cNvSpPr/>
          <p:nvPr/>
        </p:nvSpPr>
        <p:spPr>
          <a:xfrm>
            <a:off x="833199" y="4383085"/>
            <a:ext cx="5259943" cy="1058365"/>
          </a:xfrm>
          <a:prstGeom prst="rect">
            <a:avLst/>
          </a:prstGeom>
          <a:noFill/>
        </p:spPr>
        <p:txBody>
          <a:bodyPr wrap="square" rtlCol="0" anchor="t"/>
          <a:lstStyle/>
          <a:p>
            <a:pPr marL="0" indent="0" algn="r">
              <a:lnSpc>
                <a:spcPts val="2800"/>
              </a:lnSpc>
              <a:buNone/>
            </a:pPr>
            <a:r>
              <a:rPr lang="en-US" sz="1750" dirty="0">
                <a:solidFill>
                  <a:srgbClr val="15213F"/>
                </a:solidFill>
                <a:latin typeface="Roboto" pitchFamily="34" charset="0"/>
                <a:ea typeface="Roboto" pitchFamily="34" charset="-122"/>
                <a:cs typeface="Roboto" pitchFamily="34" charset="-120"/>
              </a:rPr>
              <a:t>We used lazy loading to improve performance by loading images and other elements only when they are needed.</a:t>
            </a:r>
            <a:endParaRPr lang="en-US" sz="1750" dirty="0"/>
          </a:p>
        </p:txBody>
      </p:sp>
      <p:sp>
        <p:nvSpPr>
          <p:cNvPr id="16" name="Shape 14"/>
          <p:cNvSpPr/>
          <p:nvPr/>
        </p:nvSpPr>
        <p:spPr>
          <a:xfrm>
            <a:off x="7565172" y="5138241"/>
            <a:ext cx="777597" cy="44084"/>
          </a:xfrm>
          <a:prstGeom prst="rect">
            <a:avLst/>
          </a:prstGeom>
          <a:solidFill>
            <a:srgbClr val="E7EDF9"/>
          </a:solidFill>
        </p:spPr>
      </p:sp>
      <p:sp>
        <p:nvSpPr>
          <p:cNvPr id="17" name="Shape 15"/>
          <p:cNvSpPr/>
          <p:nvPr/>
        </p:nvSpPr>
        <p:spPr>
          <a:xfrm>
            <a:off x="7065228" y="4912208"/>
            <a:ext cx="499943" cy="496267"/>
          </a:xfrm>
          <a:prstGeom prst="roundRect">
            <a:avLst>
              <a:gd name="adj" fmla="val 26864"/>
            </a:avLst>
          </a:prstGeom>
          <a:solidFill>
            <a:srgbClr val="E7EDF9"/>
          </a:solidFill>
        </p:spPr>
      </p:sp>
      <p:sp>
        <p:nvSpPr>
          <p:cNvPr id="18" name="Text 16"/>
          <p:cNvSpPr/>
          <p:nvPr/>
        </p:nvSpPr>
        <p:spPr>
          <a:xfrm>
            <a:off x="7223700" y="4953573"/>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9" name="Text 17"/>
          <p:cNvSpPr/>
          <p:nvPr/>
        </p:nvSpPr>
        <p:spPr>
          <a:xfrm>
            <a:off x="8537258" y="4960428"/>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Optimising Code</a:t>
            </a:r>
            <a:endParaRPr lang="en-US" sz="2185" dirty="0"/>
          </a:p>
        </p:txBody>
      </p:sp>
      <p:sp>
        <p:nvSpPr>
          <p:cNvPr id="20" name="Text 18"/>
          <p:cNvSpPr/>
          <p:nvPr/>
        </p:nvSpPr>
        <p:spPr>
          <a:xfrm>
            <a:off x="8537258" y="5525599"/>
            <a:ext cx="525994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We made sure our code was clean and well-organised to improve performance and make it easier to maintain.</a:t>
            </a:r>
            <a:endParaRPr lang="en-US" sz="1750" dirty="0"/>
          </a:p>
        </p:txBody>
      </p:sp>
      <p:pic>
        <p:nvPicPr>
          <p:cNvPr id="2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6319599" y="2516084"/>
            <a:ext cx="4443889"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Conclusion</a:t>
            </a:r>
            <a:endParaRPr lang="en-US" sz="4375" dirty="0"/>
          </a:p>
        </p:txBody>
      </p:sp>
      <p:sp>
        <p:nvSpPr>
          <p:cNvPr id="5" name="Text 3"/>
          <p:cNvSpPr/>
          <p:nvPr/>
        </p:nvSpPr>
        <p:spPr>
          <a:xfrm>
            <a:off x="6319599" y="3536156"/>
            <a:ext cx="7477601" cy="2116730"/>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In conclusion, we have covered the essential steps needed to design a responsive e-commerce website for a shoe store. We started with understanding the target audience and defining website goals, then moved on to designing wireframes and choosing the right colour scheme. Finally, we applied interactivity with JavaScript and optimised the website for performance. Thank you for joining me.</a:t>
            </a:r>
            <a:endParaRPr lang="en-US" sz="1750" dirty="0"/>
          </a:p>
        </p:txBody>
      </p:sp>
      <p:pic>
        <p:nvPicPr>
          <p:cNvPr id="6" name="Image 0" descr="preencoded.png"/>
          <p:cNvPicPr>
            <a:picLocks noChangeAspect="1"/>
          </p:cNvPicPr>
          <p:nvPr/>
        </p:nvPicPr>
        <p:blipFill>
          <a:blip r:embed="rId1"/>
          <a:stretch>
            <a:fillRect/>
          </a:stretch>
        </p:blipFill>
        <p:spPr>
          <a:xfrm>
            <a:off x="0" y="0"/>
            <a:ext cx="5486400" cy="8169088"/>
          </a:xfrm>
          <a:prstGeom prst="rect">
            <a:avLst/>
          </a:prstGeom>
        </p:spPr>
      </p:pic>
      <p:pic>
        <p:nvPicPr>
          <p:cNvPr id="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Box 3"/>
          <p:cNvSpPr txBox="1"/>
          <p:nvPr/>
        </p:nvSpPr>
        <p:spPr>
          <a:xfrm>
            <a:off x="2555875" y="1520190"/>
            <a:ext cx="9185910" cy="2799715"/>
          </a:xfrm>
          <a:prstGeom prst="rect">
            <a:avLst/>
          </a:prstGeom>
          <a:noFill/>
        </p:spPr>
        <p:txBody>
          <a:bodyPr wrap="square" rtlCol="0" anchor="t">
            <a:spAutoFit/>
          </a:bodyPr>
          <a:p>
            <a:r>
              <a:rPr lang="en-US" sz="4400"/>
              <a:t> Make A Shoe Responsive </a:t>
            </a:r>
            <a:endParaRPr lang="en-US" sz="4400"/>
          </a:p>
          <a:p>
            <a:r>
              <a:rPr lang="en-US" sz="4400"/>
              <a:t>E-Commerce Websit</a:t>
            </a:r>
            <a:r>
              <a:rPr lang="en-IN" altLang="en-US" sz="4400"/>
              <a:t> </a:t>
            </a:r>
            <a:r>
              <a:rPr lang="en-US" sz="4400">
                <a:sym typeface="+mn-ea"/>
              </a:rPr>
              <a:t>Design </a:t>
            </a:r>
            <a:endParaRPr lang="en-US" sz="4400">
              <a:sym typeface="+mn-ea"/>
            </a:endParaRPr>
          </a:p>
          <a:p>
            <a:r>
              <a:rPr lang="en-US" sz="4400"/>
              <a:t>Using HTML CSS And </a:t>
            </a:r>
            <a:r>
              <a:rPr lang="en-IN" altLang="en-US" sz="4400"/>
              <a:t>J</a:t>
            </a:r>
            <a:r>
              <a:rPr lang="en-US" sz="4400"/>
              <a:t>AVASCRIPT From Scratch</a:t>
            </a:r>
            <a:endParaRPr lang="en-IN" altLang="en-US" sz="4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r>
              <a:rPr lang="en-IN" altLang="en-US">
                <a:ln/>
                <a:solidFill>
                  <a:schemeClr val="accent1"/>
                </a:solidFill>
                <a:effectLst>
                  <a:outerShdw blurRad="38100" dist="25400" dir="5400000" algn="ctr" rotWithShape="0">
                    <a:srgbClr val="6E747A">
                      <a:alpha val="43000"/>
                    </a:srgbClr>
                  </a:outerShdw>
                </a:effectLst>
              </a:rPr>
              <a:t>		TEAM MEMBERS</a:t>
            </a:r>
            <a:endParaRPr lang="en-IN" altLang="en-US">
              <a:ln/>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1890395" y="1274445"/>
            <a:ext cx="11262995" cy="887730"/>
          </a:xfrm>
          <a:prstGeom prst="rect">
            <a:avLst/>
          </a:prstGeom>
          <a:noFill/>
        </p:spPr>
        <p:txBody>
          <a:bodyPr wrap="square" rtlCol="0" anchor="t">
            <a:noAutofit/>
          </a:bodyPr>
          <a:p>
            <a:r>
              <a:rPr lang="en-US" sz="3200">
                <a:gradFill>
                  <a:gsLst>
                    <a:gs pos="0">
                      <a:srgbClr val="14CD68"/>
                    </a:gs>
                    <a:gs pos="100000">
                      <a:srgbClr val="0B6E38"/>
                    </a:gs>
                  </a:gsLst>
                  <a:lin scaled="0"/>
                </a:gradFill>
              </a:rPr>
              <a:t>Team leader:GORLA BHAVANIREDDY-SBP0008327</a:t>
            </a:r>
            <a:endParaRPr lang="en-US" sz="3200">
              <a:gradFill>
                <a:gsLst>
                  <a:gs pos="0">
                    <a:srgbClr val="14CD68"/>
                  </a:gs>
                  <a:gs pos="100000">
                    <a:srgbClr val="0B6E38"/>
                  </a:gs>
                </a:gsLst>
                <a:lin scaled="0"/>
              </a:gradFill>
            </a:endParaRPr>
          </a:p>
        </p:txBody>
      </p:sp>
      <p:sp>
        <p:nvSpPr>
          <p:cNvPr id="4" name="Text Box 3"/>
          <p:cNvSpPr txBox="1"/>
          <p:nvPr/>
        </p:nvSpPr>
        <p:spPr>
          <a:xfrm>
            <a:off x="3863975" y="2177415"/>
            <a:ext cx="7315200" cy="2245360"/>
          </a:xfrm>
          <a:prstGeom prst="rect">
            <a:avLst/>
          </a:prstGeom>
          <a:noFill/>
        </p:spPr>
        <p:txBody>
          <a:bodyPr wrap="square" rtlCol="0" anchor="t">
            <a:spAutoFit/>
          </a:bodyPr>
          <a:p>
            <a:r>
              <a:rPr lang="en-US" sz="2800">
                <a:solidFill>
                  <a:schemeClr val="tx1"/>
                </a:solidFill>
                <a:uFillTx/>
              </a:rPr>
              <a:t>Gorla BhavaniReddy   - SBAP0008327 </a:t>
            </a:r>
            <a:endParaRPr lang="en-US" sz="2800">
              <a:solidFill>
                <a:schemeClr val="tx1"/>
              </a:solidFill>
              <a:uFillTx/>
            </a:endParaRPr>
          </a:p>
          <a:p>
            <a:r>
              <a:rPr lang="en-US" sz="2800">
                <a:solidFill>
                  <a:schemeClr val="tx1"/>
                </a:solidFill>
                <a:uFillTx/>
              </a:rPr>
              <a:t>Gudipati Vandanasai  - SBAP0008328 </a:t>
            </a:r>
            <a:endParaRPr lang="en-US" sz="2800">
              <a:solidFill>
                <a:schemeClr val="tx1"/>
              </a:solidFill>
              <a:uFillTx/>
            </a:endParaRPr>
          </a:p>
          <a:p>
            <a:r>
              <a:rPr lang="en-US" sz="2800">
                <a:solidFill>
                  <a:schemeClr val="tx1"/>
                </a:solidFill>
                <a:uFillTx/>
              </a:rPr>
              <a:t>Jampula Manasa        </a:t>
            </a:r>
            <a:r>
              <a:rPr lang="en-IN" altLang="en-US" sz="2800">
                <a:solidFill>
                  <a:schemeClr val="tx1"/>
                </a:solidFill>
                <a:uFillTx/>
              </a:rPr>
              <a:t>- </a:t>
            </a:r>
            <a:r>
              <a:rPr lang="en-US" sz="2800">
                <a:solidFill>
                  <a:schemeClr val="tx1"/>
                </a:solidFill>
                <a:uFillTx/>
              </a:rPr>
              <a:t>SBAP0008329 </a:t>
            </a:r>
            <a:endParaRPr lang="en-US" sz="2800">
              <a:solidFill>
                <a:schemeClr val="tx1"/>
              </a:solidFill>
              <a:uFillTx/>
            </a:endParaRPr>
          </a:p>
          <a:p>
            <a:r>
              <a:rPr lang="en-US" sz="2800">
                <a:solidFill>
                  <a:schemeClr val="tx1"/>
                </a:solidFill>
                <a:uFillTx/>
              </a:rPr>
              <a:t>Kanama Nandini         </a:t>
            </a:r>
            <a:r>
              <a:rPr lang="en-IN" altLang="en-US" sz="2800">
                <a:solidFill>
                  <a:schemeClr val="tx1"/>
                </a:solidFill>
                <a:uFillTx/>
              </a:rPr>
              <a:t>- </a:t>
            </a:r>
            <a:r>
              <a:rPr lang="en-US" sz="2800">
                <a:solidFill>
                  <a:schemeClr val="tx1"/>
                </a:solidFill>
                <a:uFillTx/>
              </a:rPr>
              <a:t>SBAP0008331</a:t>
            </a:r>
            <a:endParaRPr lang="en-US" sz="2800">
              <a:solidFill>
                <a:schemeClr val="tx1"/>
              </a:solidFill>
              <a:uFillTx/>
            </a:endParaRPr>
          </a:p>
          <a:p>
            <a:r>
              <a:rPr lang="en-US" sz="2800">
                <a:solidFill>
                  <a:schemeClr val="tx1"/>
                </a:solidFill>
                <a:uFillTx/>
              </a:rPr>
              <a:t> Kchaitanya                 </a:t>
            </a:r>
            <a:r>
              <a:rPr lang="en-IN" altLang="en-US" sz="2800">
                <a:solidFill>
                  <a:schemeClr val="tx1"/>
                </a:solidFill>
                <a:uFillTx/>
              </a:rPr>
              <a:t>-</a:t>
            </a:r>
            <a:r>
              <a:rPr lang="en-US" sz="2800">
                <a:solidFill>
                  <a:schemeClr val="tx1"/>
                </a:solidFill>
                <a:uFillTx/>
              </a:rPr>
              <a:t>SBAP0008332 </a:t>
            </a:r>
            <a:endParaRPr lang="en-US" sz="2800">
              <a:solidFill>
                <a:schemeClr val="tx1"/>
              </a:solidFill>
              <a:uFillTx/>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6319599" y="908740"/>
            <a:ext cx="7477601" cy="4962437"/>
          </a:xfrm>
          <a:prstGeom prst="rect">
            <a:avLst/>
          </a:prstGeom>
          <a:noFill/>
        </p:spPr>
        <p:txBody>
          <a:bodyPr wrap="square" rtlCol="0" anchor="t"/>
          <a:lstStyle/>
          <a:p>
            <a:pPr marL="0" indent="0">
              <a:lnSpc>
                <a:spcPts val="6560"/>
              </a:lnSpc>
              <a:buNone/>
            </a:pPr>
            <a:r>
              <a:rPr lang="en-US" sz="5250" dirty="0">
                <a:solidFill>
                  <a:srgbClr val="476FD6"/>
                </a:solidFill>
                <a:latin typeface="Roboto Slab" pitchFamily="34" charset="0"/>
                <a:ea typeface="Roboto Slab" pitchFamily="34" charset="-122"/>
                <a:cs typeface="Roboto Slab" pitchFamily="34" charset="-120"/>
              </a:rPr>
              <a:t>How To Make A Shoe Responsive E-Commerce Website Design Using HTML CSS And JAVASCRIPT From Scratch</a:t>
            </a:r>
            <a:endParaRPr lang="en-US" sz="5250" dirty="0"/>
          </a:p>
        </p:txBody>
      </p:sp>
      <p:sp>
        <p:nvSpPr>
          <p:cNvPr id="5" name="Text 3"/>
          <p:cNvSpPr/>
          <p:nvPr/>
        </p:nvSpPr>
        <p:spPr>
          <a:xfrm>
            <a:off x="6319599" y="6201983"/>
            <a:ext cx="7477601" cy="1058365"/>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In this presentation, we will go step by step through the process of designing a responsive e-commerce website for a shoe store. By the end, you'll have the skills to create a website that is visually appealing and user-friendly.</a:t>
            </a:r>
            <a:endParaRPr lang="en-US" sz="1750" dirty="0"/>
          </a:p>
        </p:txBody>
      </p:sp>
      <p:pic>
        <p:nvPicPr>
          <p:cNvPr id="6" name="Image 0" descr="preencoded.png"/>
          <p:cNvPicPr>
            <a:picLocks noChangeAspect="1"/>
          </p:cNvPicPr>
          <p:nvPr/>
        </p:nvPicPr>
        <p:blipFill>
          <a:blip r:embed="rId1"/>
          <a:stretch>
            <a:fillRect/>
          </a:stretch>
        </p:blipFill>
        <p:spPr>
          <a:xfrm>
            <a:off x="0" y="0"/>
            <a:ext cx="5486400" cy="8169088"/>
          </a:xfrm>
          <a:prstGeom prst="rect">
            <a:avLst/>
          </a:prstGeom>
        </p:spPr>
      </p:pic>
      <p:pic>
        <p:nvPicPr>
          <p:cNvPr id="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711250"/>
            <a:ext cx="7477601" cy="1378534"/>
          </a:xfrm>
          <a:prstGeom prst="rect">
            <a:avLst/>
          </a:prstGeom>
          <a:noFill/>
        </p:spPr>
        <p:txBody>
          <a:bodyPr wrap="squar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Why Responsive Design Is Important</a:t>
            </a:r>
            <a:endParaRPr lang="en-US" sz="4375" dirty="0"/>
          </a:p>
        </p:txBody>
      </p:sp>
      <p:sp>
        <p:nvSpPr>
          <p:cNvPr id="5" name="Shape 3"/>
          <p:cNvSpPr/>
          <p:nvPr/>
        </p:nvSpPr>
        <p:spPr>
          <a:xfrm>
            <a:off x="833199" y="2592905"/>
            <a:ext cx="499943" cy="496267"/>
          </a:xfrm>
          <a:prstGeom prst="roundRect">
            <a:avLst>
              <a:gd name="adj" fmla="val 26864"/>
            </a:avLst>
          </a:prstGeom>
          <a:solidFill>
            <a:srgbClr val="E7EDF9"/>
          </a:solidFill>
        </p:spPr>
      </p:sp>
      <p:sp>
        <p:nvSpPr>
          <p:cNvPr id="6" name="Text 4"/>
          <p:cNvSpPr/>
          <p:nvPr/>
        </p:nvSpPr>
        <p:spPr>
          <a:xfrm>
            <a:off x="1014532" y="2634271"/>
            <a:ext cx="13716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1</a:t>
            </a:r>
            <a:endParaRPr lang="en-US" sz="2625" dirty="0"/>
          </a:p>
        </p:txBody>
      </p:sp>
      <p:sp>
        <p:nvSpPr>
          <p:cNvPr id="7" name="Text 5"/>
          <p:cNvSpPr/>
          <p:nvPr/>
        </p:nvSpPr>
        <p:spPr>
          <a:xfrm>
            <a:off x="1555313" y="2668663"/>
            <a:ext cx="2221944" cy="352197"/>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Mobile Usage </a:t>
            </a:r>
            <a:r>
              <a:rPr lang="en-US" sz="2185" dirty="0">
                <a:solidFill>
                  <a:srgbClr val="000000"/>
                </a:solidFill>
                <a:latin typeface="Roboto Slab" pitchFamily="34" charset="0"/>
                <a:ea typeface="Roboto Slab" pitchFamily="34" charset="-122"/>
                <a:cs typeface="Roboto Slab" pitchFamily="34" charset="-120"/>
              </a:rPr>
              <a:t>📱</a:t>
            </a:r>
            <a:endParaRPr lang="en-US" sz="2185" dirty="0"/>
          </a:p>
        </p:txBody>
      </p:sp>
      <p:sp>
        <p:nvSpPr>
          <p:cNvPr id="8" name="Text 6"/>
          <p:cNvSpPr/>
          <p:nvPr/>
        </p:nvSpPr>
        <p:spPr>
          <a:xfrm>
            <a:off x="1555313" y="3241398"/>
            <a:ext cx="2905601" cy="2116730"/>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The majority of internet usage is now on mobile devices, so it's important to make sure your website looks good on all screen sizes.</a:t>
            </a:r>
            <a:endParaRPr lang="en-US" sz="1750" dirty="0"/>
          </a:p>
        </p:txBody>
      </p:sp>
      <p:sp>
        <p:nvSpPr>
          <p:cNvPr id="9" name="Shape 7"/>
          <p:cNvSpPr/>
          <p:nvPr/>
        </p:nvSpPr>
        <p:spPr>
          <a:xfrm>
            <a:off x="4683085" y="2592905"/>
            <a:ext cx="499943" cy="496267"/>
          </a:xfrm>
          <a:prstGeom prst="roundRect">
            <a:avLst>
              <a:gd name="adj" fmla="val 26864"/>
            </a:avLst>
          </a:prstGeom>
          <a:solidFill>
            <a:srgbClr val="E7EDF9"/>
          </a:solidFill>
        </p:spPr>
      </p:sp>
      <p:sp>
        <p:nvSpPr>
          <p:cNvPr id="10" name="Text 8"/>
          <p:cNvSpPr/>
          <p:nvPr/>
        </p:nvSpPr>
        <p:spPr>
          <a:xfrm>
            <a:off x="4841557" y="2634271"/>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2</a:t>
            </a:r>
            <a:endParaRPr lang="en-US" sz="2625" dirty="0"/>
          </a:p>
        </p:txBody>
      </p:sp>
      <p:sp>
        <p:nvSpPr>
          <p:cNvPr id="11" name="Text 9"/>
          <p:cNvSpPr/>
          <p:nvPr/>
        </p:nvSpPr>
        <p:spPr>
          <a:xfrm>
            <a:off x="5405199" y="2668663"/>
            <a:ext cx="2905601" cy="696831"/>
          </a:xfrm>
          <a:prstGeom prst="rect">
            <a:avLst/>
          </a:prstGeom>
          <a:noFill/>
        </p:spPr>
        <p:txBody>
          <a:bodyPr wrap="squar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Improved User Experience </a:t>
            </a:r>
            <a:r>
              <a:rPr lang="en-US" sz="2185" dirty="0">
                <a:solidFill>
                  <a:srgbClr val="000000"/>
                </a:solidFill>
                <a:latin typeface="Roboto Slab" pitchFamily="34" charset="0"/>
                <a:ea typeface="Roboto Slab" pitchFamily="34" charset="-122"/>
                <a:cs typeface="Roboto Slab" pitchFamily="34" charset="-120"/>
              </a:rPr>
              <a:t>😊</a:t>
            </a:r>
            <a:endParaRPr lang="en-US" sz="2185" dirty="0"/>
          </a:p>
        </p:txBody>
      </p:sp>
      <p:sp>
        <p:nvSpPr>
          <p:cNvPr id="12" name="Text 10"/>
          <p:cNvSpPr/>
          <p:nvPr/>
        </p:nvSpPr>
        <p:spPr>
          <a:xfrm>
            <a:off x="5405199" y="3586031"/>
            <a:ext cx="2905601" cy="1763942"/>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Responsive design allows for a seamless and intuitive user experience, making it easier for users to find what they're looking for.</a:t>
            </a:r>
            <a:endParaRPr lang="en-US" sz="1750" dirty="0"/>
          </a:p>
        </p:txBody>
      </p:sp>
      <p:sp>
        <p:nvSpPr>
          <p:cNvPr id="13" name="Shape 11"/>
          <p:cNvSpPr/>
          <p:nvPr/>
        </p:nvSpPr>
        <p:spPr>
          <a:xfrm>
            <a:off x="833199" y="5750981"/>
            <a:ext cx="499943" cy="496267"/>
          </a:xfrm>
          <a:prstGeom prst="roundRect">
            <a:avLst>
              <a:gd name="adj" fmla="val 26864"/>
            </a:avLst>
          </a:prstGeom>
          <a:solidFill>
            <a:srgbClr val="E7EDF9"/>
          </a:solidFill>
        </p:spPr>
      </p:sp>
      <p:sp>
        <p:nvSpPr>
          <p:cNvPr id="14" name="Text 12"/>
          <p:cNvSpPr/>
          <p:nvPr/>
        </p:nvSpPr>
        <p:spPr>
          <a:xfrm>
            <a:off x="991672" y="5792347"/>
            <a:ext cx="182880" cy="413418"/>
          </a:xfrm>
          <a:prstGeom prst="rect">
            <a:avLst/>
          </a:prstGeom>
          <a:noFill/>
        </p:spPr>
        <p:txBody>
          <a:bodyPr wrap="none" rtlCol="0" anchor="t"/>
          <a:lstStyle/>
          <a:p>
            <a:pPr marL="0" indent="0" algn="ctr">
              <a:lnSpc>
                <a:spcPts val="3280"/>
              </a:lnSpc>
              <a:buNone/>
            </a:pPr>
            <a:r>
              <a:rPr lang="en-US" sz="2625" dirty="0">
                <a:solidFill>
                  <a:srgbClr val="476FD6"/>
                </a:solidFill>
                <a:latin typeface="Roboto Slab" pitchFamily="34" charset="0"/>
                <a:ea typeface="Roboto Slab" pitchFamily="34" charset="-122"/>
                <a:cs typeface="Roboto Slab" pitchFamily="34" charset="-120"/>
              </a:rPr>
              <a:t>3</a:t>
            </a:r>
            <a:endParaRPr lang="en-US" sz="2625" dirty="0"/>
          </a:p>
        </p:txBody>
      </p:sp>
      <p:sp>
        <p:nvSpPr>
          <p:cNvPr id="15" name="Text 13"/>
          <p:cNvSpPr/>
          <p:nvPr/>
        </p:nvSpPr>
        <p:spPr>
          <a:xfrm>
            <a:off x="1555313" y="5826739"/>
            <a:ext cx="3383280" cy="352197"/>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Increased Conversions </a:t>
            </a:r>
            <a:r>
              <a:rPr lang="en-US" sz="2185" dirty="0">
                <a:solidFill>
                  <a:srgbClr val="000000"/>
                </a:solidFill>
                <a:latin typeface="Roboto Slab" pitchFamily="34" charset="0"/>
                <a:ea typeface="Roboto Slab" pitchFamily="34" charset="-122"/>
                <a:cs typeface="Roboto Slab" pitchFamily="34" charset="-120"/>
              </a:rPr>
              <a:t>💰</a:t>
            </a:r>
            <a:endParaRPr lang="en-US" sz="2185" dirty="0"/>
          </a:p>
        </p:txBody>
      </p:sp>
      <p:sp>
        <p:nvSpPr>
          <p:cNvPr id="16" name="Text 14"/>
          <p:cNvSpPr/>
          <p:nvPr/>
        </p:nvSpPr>
        <p:spPr>
          <a:xfrm>
            <a:off x="1555313" y="6399474"/>
            <a:ext cx="6755487" cy="1058365"/>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A responsive website can lead to increased conversions and sales, as users are more likely to make a purchase if the website is easy to use.</a:t>
            </a:r>
            <a:endParaRPr lang="en-US" sz="1750" dirty="0"/>
          </a:p>
        </p:txBody>
      </p:sp>
      <p:pic>
        <p:nvPicPr>
          <p:cNvPr id="17" name="Image 0" descr="preencoded.png"/>
          <p:cNvPicPr>
            <a:picLocks noChangeAspect="1"/>
          </p:cNvPicPr>
          <p:nvPr/>
        </p:nvPicPr>
        <p:blipFill>
          <a:blip r:embed="rId1"/>
          <a:stretch>
            <a:fillRect/>
          </a:stretch>
        </p:blipFill>
        <p:spPr>
          <a:xfrm>
            <a:off x="9144000" y="0"/>
            <a:ext cx="5486400" cy="8169088"/>
          </a:xfrm>
          <a:prstGeom prst="rect">
            <a:avLst/>
          </a:prstGeom>
        </p:spPr>
      </p:pic>
      <p:pic>
        <p:nvPicPr>
          <p:cNvPr id="1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2171450"/>
            <a:ext cx="7477601" cy="1378534"/>
          </a:xfrm>
          <a:prstGeom prst="rect">
            <a:avLst/>
          </a:prstGeom>
          <a:noFill/>
        </p:spPr>
        <p:txBody>
          <a:bodyPr wrap="squar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Overview of the Presentation</a:t>
            </a:r>
            <a:endParaRPr lang="en-US" sz="4375" dirty="0"/>
          </a:p>
        </p:txBody>
      </p:sp>
      <p:sp>
        <p:nvSpPr>
          <p:cNvPr id="5" name="Text 3"/>
          <p:cNvSpPr/>
          <p:nvPr/>
        </p:nvSpPr>
        <p:spPr>
          <a:xfrm>
            <a:off x="833199" y="3880790"/>
            <a:ext cx="7477601" cy="2116730"/>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In this presentation, we will cover everything you need to know to design a responsive e-commerce website for a shoe store. We will start with planning the website and understanding the target audience, move on to designing the website with wireframes and choosing the right colour scheme, and finally apply interactivity with JavaScript to create animations, an image carousel, and a search bar. We will also optimise the website for performance.</a:t>
            </a:r>
            <a:endParaRPr lang="en-US" sz="1750" dirty="0"/>
          </a:p>
        </p:txBody>
      </p:sp>
      <p:pic>
        <p:nvPicPr>
          <p:cNvPr id="6" name="Image 0" descr="preencoded.png"/>
          <p:cNvPicPr>
            <a:picLocks noChangeAspect="1"/>
          </p:cNvPicPr>
          <p:nvPr/>
        </p:nvPicPr>
        <p:blipFill>
          <a:blip r:embed="rId1"/>
          <a:stretch>
            <a:fillRect/>
          </a:stretch>
        </p:blipFill>
        <p:spPr>
          <a:xfrm>
            <a:off x="9144000" y="0"/>
            <a:ext cx="5486400" cy="8169088"/>
          </a:xfrm>
          <a:prstGeom prst="rect">
            <a:avLst/>
          </a:prstGeom>
        </p:spPr>
      </p:pic>
      <p:pic>
        <p:nvPicPr>
          <p:cNvPr id="7"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312349"/>
            <a:ext cx="934974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Understanding the Target Audience</a:t>
            </a:r>
            <a:endParaRPr lang="en-US" sz="4375" dirty="0"/>
          </a:p>
        </p:txBody>
      </p:sp>
      <p:pic>
        <p:nvPicPr>
          <p:cNvPr id="5" name="Image 0" descr="preencoded.png"/>
          <p:cNvPicPr>
            <a:picLocks noChangeAspect="1"/>
          </p:cNvPicPr>
          <p:nvPr/>
        </p:nvPicPr>
        <p:blipFill>
          <a:blip r:embed="rId1"/>
          <a:stretch>
            <a:fillRect/>
          </a:stretch>
        </p:blipFill>
        <p:spPr>
          <a:xfrm>
            <a:off x="833199" y="2442690"/>
            <a:ext cx="4099084" cy="2514784"/>
          </a:xfrm>
          <a:prstGeom prst="rect">
            <a:avLst/>
          </a:prstGeom>
        </p:spPr>
      </p:pic>
      <p:sp>
        <p:nvSpPr>
          <p:cNvPr id="6" name="Text 3"/>
          <p:cNvSpPr/>
          <p:nvPr/>
        </p:nvSpPr>
        <p:spPr>
          <a:xfrm>
            <a:off x="833199" y="5233086"/>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Demographics</a:t>
            </a:r>
            <a:endParaRPr lang="en-US" sz="2185" dirty="0"/>
          </a:p>
        </p:txBody>
      </p:sp>
      <p:sp>
        <p:nvSpPr>
          <p:cNvPr id="7" name="Text 4"/>
          <p:cNvSpPr/>
          <p:nvPr/>
        </p:nvSpPr>
        <p:spPr>
          <a:xfrm>
            <a:off x="833199" y="5798256"/>
            <a:ext cx="4099084" cy="705577"/>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Our target audience is predominantly young (18-40) and female.</a:t>
            </a:r>
            <a:endParaRPr lang="en-US" sz="1750" dirty="0"/>
          </a:p>
        </p:txBody>
      </p:sp>
      <p:pic>
        <p:nvPicPr>
          <p:cNvPr id="8" name="Image 1" descr="preencoded.png"/>
          <p:cNvPicPr>
            <a:picLocks noChangeAspect="1"/>
          </p:cNvPicPr>
          <p:nvPr/>
        </p:nvPicPr>
        <p:blipFill>
          <a:blip r:embed="rId2"/>
          <a:stretch>
            <a:fillRect/>
          </a:stretch>
        </p:blipFill>
        <p:spPr>
          <a:xfrm>
            <a:off x="5265539" y="2442690"/>
            <a:ext cx="4099203" cy="2514784"/>
          </a:xfrm>
          <a:prstGeom prst="rect">
            <a:avLst/>
          </a:prstGeom>
        </p:spPr>
      </p:pic>
      <p:sp>
        <p:nvSpPr>
          <p:cNvPr id="9" name="Text 5"/>
          <p:cNvSpPr/>
          <p:nvPr/>
        </p:nvSpPr>
        <p:spPr>
          <a:xfrm>
            <a:off x="5265539" y="5233086"/>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Interests</a:t>
            </a:r>
            <a:endParaRPr lang="en-US" sz="2185" dirty="0"/>
          </a:p>
        </p:txBody>
      </p:sp>
      <p:sp>
        <p:nvSpPr>
          <p:cNvPr id="10" name="Text 6"/>
          <p:cNvSpPr/>
          <p:nvPr/>
        </p:nvSpPr>
        <p:spPr>
          <a:xfrm>
            <a:off x="5265539"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Our target audience is interested in fashion and value comfort and style in their footwear.</a:t>
            </a:r>
            <a:endParaRPr lang="en-US" sz="1750" dirty="0"/>
          </a:p>
        </p:txBody>
      </p:sp>
      <p:pic>
        <p:nvPicPr>
          <p:cNvPr id="11" name="Image 2" descr="preencoded.png"/>
          <p:cNvPicPr>
            <a:picLocks noChangeAspect="1"/>
          </p:cNvPicPr>
          <p:nvPr/>
        </p:nvPicPr>
        <p:blipFill>
          <a:blip r:embed="rId3"/>
          <a:stretch>
            <a:fillRect/>
          </a:stretch>
        </p:blipFill>
        <p:spPr>
          <a:xfrm>
            <a:off x="9697998" y="2442690"/>
            <a:ext cx="4099203" cy="2514784"/>
          </a:xfrm>
          <a:prstGeom prst="rect">
            <a:avLst/>
          </a:prstGeom>
        </p:spPr>
      </p:pic>
      <p:sp>
        <p:nvSpPr>
          <p:cNvPr id="12" name="Text 7"/>
          <p:cNvSpPr/>
          <p:nvPr/>
        </p:nvSpPr>
        <p:spPr>
          <a:xfrm>
            <a:off x="9697998" y="5233086"/>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Lifestyle</a:t>
            </a:r>
            <a:endParaRPr lang="en-US" sz="2185" dirty="0"/>
          </a:p>
        </p:txBody>
      </p:sp>
      <p:sp>
        <p:nvSpPr>
          <p:cNvPr id="13" name="Text 8"/>
          <p:cNvSpPr/>
          <p:nvPr/>
        </p:nvSpPr>
        <p:spPr>
          <a:xfrm>
            <a:off x="9697998" y="5798256"/>
            <a:ext cx="4099203" cy="705577"/>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Our target audience is active and enjoys outdoor activities.</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2659681"/>
            <a:ext cx="957072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Defining Website Goals and Features</a:t>
            </a:r>
            <a:endParaRPr lang="en-US" sz="4375" dirty="0"/>
          </a:p>
        </p:txBody>
      </p:sp>
      <p:sp>
        <p:nvSpPr>
          <p:cNvPr id="5" name="Shape 3"/>
          <p:cNvSpPr/>
          <p:nvPr/>
        </p:nvSpPr>
        <p:spPr>
          <a:xfrm>
            <a:off x="833199" y="3790022"/>
            <a:ext cx="6370915" cy="1719385"/>
          </a:xfrm>
          <a:prstGeom prst="roundRect">
            <a:avLst>
              <a:gd name="adj" fmla="val 7754"/>
            </a:avLst>
          </a:prstGeom>
          <a:solidFill>
            <a:srgbClr val="E7EDF9"/>
          </a:solidFill>
        </p:spPr>
      </p:sp>
      <p:sp>
        <p:nvSpPr>
          <p:cNvPr id="6" name="Text 4"/>
          <p:cNvSpPr/>
          <p:nvPr/>
        </p:nvSpPr>
        <p:spPr>
          <a:xfrm>
            <a:off x="1055370" y="4010559"/>
            <a:ext cx="2221944" cy="352197"/>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Key Goals </a:t>
            </a:r>
            <a:r>
              <a:rPr lang="en-US" sz="2185" dirty="0">
                <a:solidFill>
                  <a:srgbClr val="000000"/>
                </a:solidFill>
                <a:latin typeface="Roboto Slab" pitchFamily="34" charset="0"/>
                <a:ea typeface="Roboto Slab" pitchFamily="34" charset="-122"/>
                <a:cs typeface="Roboto Slab" pitchFamily="34" charset="-120"/>
              </a:rPr>
              <a:t>🥅</a:t>
            </a:r>
            <a:endParaRPr lang="en-US" sz="2185" dirty="0"/>
          </a:p>
        </p:txBody>
      </p:sp>
      <p:sp>
        <p:nvSpPr>
          <p:cNvPr id="7" name="Text 5"/>
          <p:cNvSpPr/>
          <p:nvPr/>
        </p:nvSpPr>
        <p:spPr>
          <a:xfrm>
            <a:off x="1055370" y="4583293"/>
            <a:ext cx="5926574" cy="705577"/>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Provide a visually appealing and intuitive user experience. Increase sales and conversions.</a:t>
            </a:r>
            <a:endParaRPr lang="en-US" sz="1750" dirty="0"/>
          </a:p>
        </p:txBody>
      </p:sp>
      <p:sp>
        <p:nvSpPr>
          <p:cNvPr id="8" name="Shape 6"/>
          <p:cNvSpPr/>
          <p:nvPr/>
        </p:nvSpPr>
        <p:spPr>
          <a:xfrm>
            <a:off x="7426285" y="3790022"/>
            <a:ext cx="6370915" cy="1719385"/>
          </a:xfrm>
          <a:prstGeom prst="roundRect">
            <a:avLst>
              <a:gd name="adj" fmla="val 7754"/>
            </a:avLst>
          </a:prstGeom>
          <a:solidFill>
            <a:srgbClr val="E7EDF9"/>
          </a:solidFill>
        </p:spPr>
      </p:sp>
      <p:sp>
        <p:nvSpPr>
          <p:cNvPr id="9" name="Text 7"/>
          <p:cNvSpPr/>
          <p:nvPr/>
        </p:nvSpPr>
        <p:spPr>
          <a:xfrm>
            <a:off x="7648456" y="4010559"/>
            <a:ext cx="2221944" cy="352197"/>
          </a:xfrm>
          <a:prstGeom prst="rect">
            <a:avLst/>
          </a:prstGeom>
          <a:noFill/>
        </p:spPr>
        <p:txBody>
          <a:bodyPr wrap="none" rtlCol="0" anchor="t"/>
          <a:lstStyle/>
          <a:p>
            <a:pPr marL="0" indent="0">
              <a:lnSpc>
                <a:spcPts val="2735"/>
              </a:lnSpc>
              <a:buNone/>
            </a:pPr>
            <a:r>
              <a:rPr lang="en-US" sz="2185" dirty="0">
                <a:solidFill>
                  <a:srgbClr val="476FD6"/>
                </a:solidFill>
                <a:latin typeface="Roboto Slab" pitchFamily="34" charset="0"/>
                <a:ea typeface="Roboto Slab" pitchFamily="34" charset="-122"/>
                <a:cs typeface="Roboto Slab" pitchFamily="34" charset="-120"/>
              </a:rPr>
              <a:t>Key Features </a:t>
            </a:r>
            <a:r>
              <a:rPr lang="en-US" sz="2185" dirty="0">
                <a:solidFill>
                  <a:srgbClr val="000000"/>
                </a:solidFill>
                <a:latin typeface="Roboto Slab" pitchFamily="34" charset="0"/>
                <a:ea typeface="Roboto Slab" pitchFamily="34" charset="-122"/>
                <a:cs typeface="Roboto Slab" pitchFamily="34" charset="-120"/>
              </a:rPr>
              <a:t>🎨</a:t>
            </a:r>
            <a:endParaRPr lang="en-US" sz="2185" dirty="0"/>
          </a:p>
        </p:txBody>
      </p:sp>
      <p:sp>
        <p:nvSpPr>
          <p:cNvPr id="10" name="Text 8"/>
          <p:cNvSpPr/>
          <p:nvPr/>
        </p:nvSpPr>
        <p:spPr>
          <a:xfrm>
            <a:off x="7648456" y="4583293"/>
            <a:ext cx="5926574" cy="705577"/>
          </a:xfrm>
          <a:prstGeom prst="rect">
            <a:avLst/>
          </a:prstGeom>
          <a:noFill/>
        </p:spPr>
        <p:txBody>
          <a:bodyPr wrap="square" rtlCol="0" anchor="t"/>
          <a:lstStyle/>
          <a:p>
            <a:pPr marL="0" indent="0">
              <a:lnSpc>
                <a:spcPts val="2800"/>
              </a:lnSpc>
              <a:buNone/>
            </a:pPr>
            <a:r>
              <a:rPr lang="en-US" sz="1750" dirty="0">
                <a:solidFill>
                  <a:srgbClr val="15213F"/>
                </a:solidFill>
                <a:latin typeface="Roboto" pitchFamily="34" charset="0"/>
                <a:ea typeface="Roboto" pitchFamily="34" charset="-122"/>
                <a:cs typeface="Roboto" pitchFamily="34" charset="-120"/>
              </a:rPr>
              <a:t>Image carousel, search bar, easy navigation, product categorisation, and customer reviews.</a:t>
            </a:r>
            <a:endParaRPr lang="en-US" sz="1750" dirty="0"/>
          </a:p>
        </p:txBody>
      </p:sp>
      <p:pic>
        <p:nvPicPr>
          <p:cNvPr id="1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169088"/>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
        <p:nvSpPr>
          <p:cNvPr id="4" name="Text 2"/>
          <p:cNvSpPr/>
          <p:nvPr/>
        </p:nvSpPr>
        <p:spPr>
          <a:xfrm>
            <a:off x="833199" y="1312349"/>
            <a:ext cx="5448300" cy="689267"/>
          </a:xfrm>
          <a:prstGeom prst="rect">
            <a:avLst/>
          </a:prstGeom>
          <a:noFill/>
        </p:spPr>
        <p:txBody>
          <a:bodyPr wrap="none" rtlCol="0" anchor="t"/>
          <a:lstStyle/>
          <a:p>
            <a:pPr marL="0" indent="0">
              <a:lnSpc>
                <a:spcPts val="5470"/>
              </a:lnSpc>
              <a:buNone/>
            </a:pPr>
            <a:r>
              <a:rPr lang="en-US" sz="4375" dirty="0">
                <a:solidFill>
                  <a:srgbClr val="476FD6"/>
                </a:solidFill>
                <a:latin typeface="Roboto Slab" pitchFamily="34" charset="0"/>
                <a:ea typeface="Roboto Slab" pitchFamily="34" charset="-122"/>
                <a:cs typeface="Roboto Slab" pitchFamily="34" charset="-120"/>
              </a:rPr>
              <a:t>Creating Wireframes</a:t>
            </a:r>
            <a:endParaRPr lang="en-US" sz="4375" dirty="0"/>
          </a:p>
        </p:txBody>
      </p:sp>
      <p:pic>
        <p:nvPicPr>
          <p:cNvPr id="5" name="Image 0" descr="preencoded.png"/>
          <p:cNvPicPr>
            <a:picLocks noChangeAspect="1"/>
          </p:cNvPicPr>
          <p:nvPr/>
        </p:nvPicPr>
        <p:blipFill>
          <a:blip r:embed="rId1"/>
          <a:stretch>
            <a:fillRect/>
          </a:stretch>
        </p:blipFill>
        <p:spPr>
          <a:xfrm>
            <a:off x="833199" y="2442690"/>
            <a:ext cx="4099084" cy="2514784"/>
          </a:xfrm>
          <a:prstGeom prst="rect">
            <a:avLst/>
          </a:prstGeom>
        </p:spPr>
      </p:pic>
      <p:sp>
        <p:nvSpPr>
          <p:cNvPr id="6" name="Text 3"/>
          <p:cNvSpPr/>
          <p:nvPr/>
        </p:nvSpPr>
        <p:spPr>
          <a:xfrm>
            <a:off x="833199" y="5233086"/>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Homepage</a:t>
            </a:r>
            <a:endParaRPr lang="en-US" sz="2185" dirty="0"/>
          </a:p>
        </p:txBody>
      </p:sp>
      <p:sp>
        <p:nvSpPr>
          <p:cNvPr id="7" name="Text 4"/>
          <p:cNvSpPr/>
          <p:nvPr/>
        </p:nvSpPr>
        <p:spPr>
          <a:xfrm>
            <a:off x="833199" y="5798256"/>
            <a:ext cx="4099084"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The homepage features a large hero image, featured products, and a search bar.</a:t>
            </a:r>
            <a:endParaRPr lang="en-US" sz="1750" dirty="0"/>
          </a:p>
        </p:txBody>
      </p:sp>
      <p:pic>
        <p:nvPicPr>
          <p:cNvPr id="8" name="Image 1" descr="preencoded.png"/>
          <p:cNvPicPr>
            <a:picLocks noChangeAspect="1"/>
          </p:cNvPicPr>
          <p:nvPr/>
        </p:nvPicPr>
        <p:blipFill>
          <a:blip r:embed="rId2"/>
          <a:stretch>
            <a:fillRect/>
          </a:stretch>
        </p:blipFill>
        <p:spPr>
          <a:xfrm>
            <a:off x="5265539" y="2442690"/>
            <a:ext cx="4099203" cy="2514784"/>
          </a:xfrm>
          <a:prstGeom prst="rect">
            <a:avLst/>
          </a:prstGeom>
        </p:spPr>
      </p:pic>
      <p:sp>
        <p:nvSpPr>
          <p:cNvPr id="9" name="Text 5"/>
          <p:cNvSpPr/>
          <p:nvPr/>
        </p:nvSpPr>
        <p:spPr>
          <a:xfrm>
            <a:off x="5265539" y="5233086"/>
            <a:ext cx="2221944"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Product Page</a:t>
            </a:r>
            <a:endParaRPr lang="en-US" sz="2185" dirty="0"/>
          </a:p>
        </p:txBody>
      </p:sp>
      <p:sp>
        <p:nvSpPr>
          <p:cNvPr id="10" name="Text 6"/>
          <p:cNvSpPr/>
          <p:nvPr/>
        </p:nvSpPr>
        <p:spPr>
          <a:xfrm>
            <a:off x="5265539" y="5798256"/>
            <a:ext cx="4099203" cy="1058365"/>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The product page features product images, a description, reviews, and a call to action.</a:t>
            </a:r>
            <a:endParaRPr lang="en-US" sz="1750" dirty="0"/>
          </a:p>
        </p:txBody>
      </p:sp>
      <p:pic>
        <p:nvPicPr>
          <p:cNvPr id="11" name="Image 2" descr="preencoded.png"/>
          <p:cNvPicPr>
            <a:picLocks noChangeAspect="1"/>
          </p:cNvPicPr>
          <p:nvPr/>
        </p:nvPicPr>
        <p:blipFill>
          <a:blip r:embed="rId3"/>
          <a:stretch>
            <a:fillRect/>
          </a:stretch>
        </p:blipFill>
        <p:spPr>
          <a:xfrm>
            <a:off x="9697998" y="2442690"/>
            <a:ext cx="4099203" cy="2514784"/>
          </a:xfrm>
          <a:prstGeom prst="rect">
            <a:avLst/>
          </a:prstGeom>
        </p:spPr>
      </p:pic>
      <p:sp>
        <p:nvSpPr>
          <p:cNvPr id="12" name="Text 7"/>
          <p:cNvSpPr/>
          <p:nvPr/>
        </p:nvSpPr>
        <p:spPr>
          <a:xfrm>
            <a:off x="9697998" y="5233086"/>
            <a:ext cx="2423160" cy="344633"/>
          </a:xfrm>
          <a:prstGeom prst="rect">
            <a:avLst/>
          </a:prstGeom>
          <a:noFill/>
        </p:spPr>
        <p:txBody>
          <a:bodyPr wrap="none" rtlCol="0" anchor="t"/>
          <a:lstStyle/>
          <a:p>
            <a:pPr marL="0" indent="0" algn="l">
              <a:lnSpc>
                <a:spcPts val="2735"/>
              </a:lnSpc>
              <a:buNone/>
            </a:pPr>
            <a:r>
              <a:rPr lang="en-US" sz="2185" dirty="0">
                <a:solidFill>
                  <a:srgbClr val="476FD6"/>
                </a:solidFill>
                <a:latin typeface="Roboto Slab" pitchFamily="34" charset="0"/>
                <a:ea typeface="Roboto Slab" pitchFamily="34" charset="-122"/>
                <a:cs typeface="Roboto Slab" pitchFamily="34" charset="-120"/>
              </a:rPr>
              <a:t>Cart and Checkout</a:t>
            </a:r>
            <a:endParaRPr lang="en-US" sz="2185" dirty="0"/>
          </a:p>
        </p:txBody>
      </p:sp>
      <p:sp>
        <p:nvSpPr>
          <p:cNvPr id="13" name="Text 8"/>
          <p:cNvSpPr/>
          <p:nvPr/>
        </p:nvSpPr>
        <p:spPr>
          <a:xfrm>
            <a:off x="9697998" y="5798256"/>
            <a:ext cx="4099203" cy="705577"/>
          </a:xfrm>
          <a:prstGeom prst="rect">
            <a:avLst/>
          </a:prstGeom>
          <a:noFill/>
        </p:spPr>
        <p:txBody>
          <a:bodyPr wrap="square"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Users can easily view their cart and proceed to checkout.</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4411</Words>
  <Application>WPS Presentation</Application>
  <PresentationFormat>On-screen Show (16:9)</PresentationFormat>
  <Paragraphs>154</Paragraphs>
  <Slides>14</Slides>
  <Notes>11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14</vt:i4>
      </vt:variant>
    </vt:vector>
  </HeadingPairs>
  <TitlesOfParts>
    <vt:vector size="30" baseType="lpstr">
      <vt:lpstr>Arial</vt:lpstr>
      <vt:lpstr>SimSun</vt:lpstr>
      <vt:lpstr>Wingdings</vt:lpstr>
      <vt:lpstr>Roboto Slab</vt:lpstr>
      <vt:lpstr>Segoe Print</vt:lpstr>
      <vt:lpstr>Roboto Slab</vt:lpstr>
      <vt:lpstr>Roboto Slab</vt:lpstr>
      <vt:lpstr>Roboto</vt:lpstr>
      <vt:lpstr>Roboto</vt:lpstr>
      <vt:lpstr>Roboto</vt:lpstr>
      <vt:lpstr>Microsoft YaHei</vt:lpstr>
      <vt:lpstr>Arial Unicode MS</vt:lpstr>
      <vt:lpstr>Calibri</vt:lpstr>
      <vt:lpstr>MingLiU-ExtB</vt:lpstr>
      <vt:lpstr>Times New Roman</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Roja</cp:lastModifiedBy>
  <cp:revision>4</cp:revision>
  <dcterms:created xsi:type="dcterms:W3CDTF">2023-07-31T14:43:00Z</dcterms:created>
  <dcterms:modified xsi:type="dcterms:W3CDTF">2023-07-31T17:42:42Z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D185446F70B44D589346788E00658F7F_13</vt:lpwstr>
  </property>
  <property fmtid="{D5CDD505-2E9C-101B-9397-08002B2CF9AE}" pid="3" name="KSOProductBuildVer">
    <vt:lpwstr>1033-12.2.0.13102</vt:lpwstr>
  </property>
</Properties>
</file>